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0" r:id="rId4"/>
    <p:sldId id="257" r:id="rId5"/>
    <p:sldId id="258" r:id="rId6"/>
    <p:sldId id="261" r:id="rId7"/>
    <p:sldId id="262" r:id="rId8"/>
    <p:sldId id="263" r:id="rId9"/>
    <p:sldId id="264" r:id="rId10"/>
    <p:sldId id="265" r:id="rId11"/>
    <p:sldId id="271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141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9BB9FC6-A16B-4B18-BB5F-4C57A46EACE9}" type="datetimeFigureOut">
              <a:rPr lang="ru-RU" smtClean="0"/>
              <a:pPr/>
              <a:t>13.11.2013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FC293F6-5EA6-405C-B1B3-2BA840FC6F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786050" y="533400"/>
            <a:ext cx="6143668" cy="2868168"/>
          </a:xfrm>
        </p:spPr>
        <p:txBody>
          <a:bodyPr/>
          <a:lstStyle/>
          <a:p>
            <a:pPr algn="ctr"/>
            <a:r>
              <a:rPr lang="ru-RU" dirty="0" smtClean="0"/>
              <a:t>Концепция развития</a:t>
            </a:r>
            <a:br>
              <a:rPr lang="ru-RU" dirty="0" smtClean="0"/>
            </a:br>
            <a:r>
              <a:rPr lang="ru-RU" dirty="0" smtClean="0"/>
              <a:t>математического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4000504"/>
            <a:ext cx="5114778" cy="110124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проект</a:t>
            </a:r>
            <a:endParaRPr lang="ru-RU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Среднее профессиональное, высшее образование, подготовка научно-</a:t>
            </a:r>
            <a:br>
              <a:rPr lang="ru-RU" sz="2400" dirty="0" smtClean="0"/>
            </a:br>
            <a:r>
              <a:rPr lang="ru-RU" sz="2400" dirty="0" smtClean="0"/>
              <a:t>педагогических кадров высшей квалификации, математическая наука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Студенты</a:t>
            </a:r>
            <a:r>
              <a:rPr lang="ru-RU" dirty="0" smtClean="0"/>
              <a:t>, изучающие математику, и их </a:t>
            </a:r>
            <a:r>
              <a:rPr lang="ru-RU" dirty="0" smtClean="0"/>
              <a:t>преподаватели должны </a:t>
            </a:r>
            <a:r>
              <a:rPr lang="ru-RU" dirty="0" smtClean="0"/>
              <a:t>участвовать в соответствующей математической </a:t>
            </a:r>
            <a:r>
              <a:rPr lang="ru-RU" dirty="0" smtClean="0"/>
              <a:t>деятельности. Преподаватели </a:t>
            </a:r>
            <a:r>
              <a:rPr lang="ru-RU" dirty="0" smtClean="0"/>
              <a:t>– математики математических факультетов </a:t>
            </a:r>
            <a:r>
              <a:rPr lang="ru-RU" dirty="0" smtClean="0"/>
              <a:t>классических университетов должны вести признаваемые профессиональным сообществом фундаментальные исследования, </a:t>
            </a:r>
            <a:r>
              <a:rPr lang="ru-RU" dirty="0" smtClean="0"/>
              <a:t>а их студенты </a:t>
            </a:r>
            <a:r>
              <a:rPr lang="ru-RU" dirty="0" smtClean="0"/>
              <a:t>должны уделять </a:t>
            </a:r>
            <a:r>
              <a:rPr lang="ru-RU" dirty="0" smtClean="0"/>
              <a:t>значительно больше времени, чем сегодня, решению </a:t>
            </a:r>
            <a:r>
              <a:rPr lang="ru-RU" dirty="0" smtClean="0"/>
              <a:t>творческих учебных </a:t>
            </a:r>
            <a:r>
              <a:rPr lang="ru-RU" dirty="0" smtClean="0"/>
              <a:t>и исследовательских задач. Преподаватели математических </a:t>
            </a:r>
            <a:r>
              <a:rPr lang="ru-RU" dirty="0" smtClean="0"/>
              <a:t>кафедр технических </a:t>
            </a:r>
            <a:r>
              <a:rPr lang="ru-RU" dirty="0" smtClean="0"/>
              <a:t>университетов должны вести исследования в </a:t>
            </a:r>
            <a:r>
              <a:rPr lang="ru-RU" dirty="0" smtClean="0"/>
              <a:t>фундаментальной математике </a:t>
            </a:r>
            <a:r>
              <a:rPr lang="ru-RU" dirty="0" smtClean="0"/>
              <a:t>или ее приложениях в данной технической области, </a:t>
            </a:r>
            <a:r>
              <a:rPr lang="ru-RU" dirty="0" smtClean="0"/>
              <a:t>выполнять работы </a:t>
            </a:r>
            <a:r>
              <a:rPr lang="ru-RU" dirty="0" smtClean="0"/>
              <a:t>по заказу промышленности, в которых принимают участие </a:t>
            </a:r>
            <a:r>
              <a:rPr lang="ru-RU" dirty="0" smtClean="0"/>
              <a:t>и студенты </a:t>
            </a:r>
            <a:r>
              <a:rPr lang="ru-RU" dirty="0" smtClean="0"/>
              <a:t>(аналогично для экономических и т. д. вузов). </a:t>
            </a:r>
            <a:r>
              <a:rPr lang="ru-RU" dirty="0" smtClean="0"/>
              <a:t>Преподаватели математических </a:t>
            </a:r>
            <a:r>
              <a:rPr lang="ru-RU" dirty="0" smtClean="0"/>
              <a:t>кафедр педагогических вузов должны работать </a:t>
            </a:r>
            <a:r>
              <a:rPr lang="ru-RU" dirty="0" smtClean="0"/>
              <a:t>со школьниками</a:t>
            </a:r>
            <a:r>
              <a:rPr lang="ru-RU" dirty="0" smtClean="0"/>
              <a:t>, участвовать в разработке аттестационных </a:t>
            </a:r>
            <a:r>
              <a:rPr lang="ru-RU" dirty="0" smtClean="0"/>
              <a:t>материалов, учебных </a:t>
            </a:r>
            <a:r>
              <a:rPr lang="ru-RU" dirty="0" smtClean="0"/>
              <a:t>пособий, студенты – решать олимпиадные задачи и </a:t>
            </a:r>
            <a:r>
              <a:rPr lang="ru-RU" dirty="0" smtClean="0"/>
              <a:t>существенно больше</a:t>
            </a:r>
            <a:r>
              <a:rPr lang="ru-RU" dirty="0" smtClean="0"/>
              <a:t>, чем сегодня, работать в школе.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7239000" cy="624144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Надо обеспечить лучшим выпускникам программ математической направленности (включая ИТ) вузов, имеющим склонности и способности к педагогической работе, возможность преподавать в вузе, лучшим выпускникам математических факультетов педагогических вузов -преподавать в школе. Для успешных преподавателей должна быть обеспечена возможность их профессионального роста в форме научной и прикладной работы и получения образования следующего уровня, возможность дополнительного профессионального образования, включая стажировку на базе лидеров математических и прикладных исследований и образования</a:t>
            </a:r>
            <a:r>
              <a:rPr lang="ru-RU" dirty="0" smtClean="0"/>
              <a:t>.</a:t>
            </a:r>
            <a:r>
              <a:rPr lang="ru-RU" dirty="0" smtClean="0"/>
              <a:t> Надо обеспечить лучшим выпускникам программ математической направленности (включая ИТ) вузов, имеющим склонности и способности к педагогической работе, возможность преподавать в вузе, лучшим выпускникам математических факультетов педагогических вузов -преподавать в школе. Для успешных преподавателей должна быть обеспечена возможность их профессионального роста в форме научной и прикладной работы и получения образования следующего уровня, возможность дополнительного профессионального образования, включая стажировку на базе лидеров математических и прикладных исследований и образования.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Необходимо существование в России элитных </a:t>
            </a:r>
            <a:r>
              <a:rPr lang="ru-RU" dirty="0" smtClean="0"/>
              <a:t>мировых лидеров</a:t>
            </a:r>
            <a:r>
              <a:rPr lang="ru-RU" dirty="0" smtClean="0"/>
              <a:t>, решающих задачу подготовки исследователей и </a:t>
            </a:r>
            <a:r>
              <a:rPr lang="ru-RU" dirty="0" smtClean="0"/>
              <a:t>преподавателей высшего </a:t>
            </a:r>
            <a:r>
              <a:rPr lang="ru-RU" dirty="0" smtClean="0"/>
              <a:t>уровня.</a:t>
            </a:r>
          </a:p>
          <a:p>
            <a:r>
              <a:rPr lang="ru-RU" dirty="0" smtClean="0"/>
              <a:t>Вузы и научные центры должны обеспечить </a:t>
            </a:r>
            <a:r>
              <a:rPr lang="ru-RU" dirty="0" smtClean="0"/>
              <a:t>передовой уровень </a:t>
            </a:r>
            <a:r>
              <a:rPr lang="ru-RU" dirty="0" smtClean="0"/>
              <a:t>математических фундаментальных и прикладных исследований </a:t>
            </a:r>
            <a:r>
              <a:rPr lang="ru-RU" dirty="0" smtClean="0"/>
              <a:t>и математического </a:t>
            </a:r>
            <a:r>
              <a:rPr lang="ru-RU" dirty="0" smtClean="0"/>
              <a:t>образования. Необходимо усилить интеграцию </a:t>
            </a:r>
            <a:r>
              <a:rPr lang="ru-RU" dirty="0" smtClean="0"/>
              <a:t>российских математических </a:t>
            </a:r>
            <a:r>
              <a:rPr lang="ru-RU" dirty="0" smtClean="0"/>
              <a:t>исследований в мировую науку, обеспечить </a:t>
            </a:r>
            <a:r>
              <a:rPr lang="ru-RU" dirty="0" smtClean="0"/>
              <a:t>достижение математическими </a:t>
            </a:r>
            <a:r>
              <a:rPr lang="ru-RU" dirty="0" smtClean="0"/>
              <a:t>факультетами ведущих российских </a:t>
            </a:r>
            <a:r>
              <a:rPr lang="ru-RU" dirty="0" smtClean="0"/>
              <a:t>университетов высоких </a:t>
            </a:r>
            <a:r>
              <a:rPr lang="ru-RU" dirty="0" smtClean="0"/>
              <a:t>позиций в мировых рейтингах, рост качества, количества </a:t>
            </a:r>
            <a:r>
              <a:rPr lang="ru-RU" dirty="0" smtClean="0"/>
              <a:t>и цитируемости </a:t>
            </a:r>
            <a:r>
              <a:rPr lang="ru-RU" dirty="0" smtClean="0"/>
              <a:t>работ российских математиков, рост </a:t>
            </a:r>
            <a:r>
              <a:rPr lang="ru-RU" dirty="0" smtClean="0"/>
              <a:t>привлекательности российского </a:t>
            </a:r>
            <a:r>
              <a:rPr lang="ru-RU" dirty="0" smtClean="0"/>
              <a:t>математического образования для лучших </a:t>
            </a:r>
            <a:r>
              <a:rPr lang="ru-RU" dirty="0" smtClean="0"/>
              <a:t>иностранных студентов </a:t>
            </a:r>
            <a:r>
              <a:rPr lang="ru-RU" dirty="0" smtClean="0"/>
              <a:t>и профессоров. Должна повыситься </a:t>
            </a:r>
            <a:r>
              <a:rPr lang="ru-RU" dirty="0" smtClean="0"/>
              <a:t>мобильность  </a:t>
            </a:r>
            <a:r>
              <a:rPr lang="ru-RU" dirty="0" smtClean="0"/>
              <a:t>студентов</a:t>
            </a:r>
            <a:r>
              <a:rPr lang="ru-RU" dirty="0" smtClean="0"/>
              <a:t>, аспирантов</a:t>
            </a:r>
            <a:r>
              <a:rPr lang="ru-RU" dirty="0" smtClean="0"/>
              <a:t>, молодых кандидатов </a:t>
            </a:r>
            <a:r>
              <a:rPr lang="ru-RU" dirty="0" smtClean="0"/>
              <a:t>наук, </a:t>
            </a:r>
            <a:r>
              <a:rPr lang="ru-RU" dirty="0" smtClean="0"/>
              <a:t>должно </a:t>
            </a:r>
            <a:r>
              <a:rPr lang="ru-RU" dirty="0" smtClean="0"/>
              <a:t>развиваться сотрудничество </a:t>
            </a:r>
            <a:r>
              <a:rPr lang="ru-RU" dirty="0" smtClean="0"/>
              <a:t>между вузами и исследовательскими институтами.</a:t>
            </a:r>
          </a:p>
          <a:p>
            <a:r>
              <a:rPr lang="ru-RU" dirty="0" smtClean="0"/>
              <a:t>Система профессионального образования должна обеспечивать необходимый уровень математической подготовки кадров </a:t>
            </a:r>
            <a:r>
              <a:rPr lang="ru-RU" dirty="0" smtClean="0"/>
              <a:t>для нужд </a:t>
            </a:r>
            <a:r>
              <a:rPr lang="ru-RU" dirty="0" smtClean="0"/>
              <a:t>российской экономики, научно-технического потенциала и медицины</a:t>
            </a:r>
            <a:r>
              <a:rPr lang="ru-RU" dirty="0" smtClean="0"/>
              <a:t>. Для </a:t>
            </a:r>
            <a:r>
              <a:rPr lang="ru-RU" dirty="0" smtClean="0"/>
              <a:t>этого необходима разработка современных программ.</a:t>
            </a:r>
          </a:p>
          <a:p>
            <a:r>
              <a:rPr lang="ru-RU" dirty="0" smtClean="0"/>
              <a:t>Высшие учебные заведения и исследовательские </a:t>
            </a:r>
            <a:r>
              <a:rPr lang="ru-RU" dirty="0" smtClean="0"/>
              <a:t>центры должны </a:t>
            </a:r>
            <a:r>
              <a:rPr lang="ru-RU" dirty="0" smtClean="0"/>
              <a:t>участвовать в работе по математическому просвещению и популяризации математических знаний среди населения </a:t>
            </a:r>
            <a:r>
              <a:rPr lang="ru-RU" dirty="0" smtClean="0"/>
              <a:t>России.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Математическое просвещение и популяризации математики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Математическое просвещение </a:t>
            </a:r>
            <a:r>
              <a:rPr lang="ru-RU" dirty="0" smtClean="0"/>
              <a:t>должно поддерживаться </a:t>
            </a:r>
            <a:r>
              <a:rPr lang="ru-RU" dirty="0" smtClean="0"/>
              <a:t>государством и быть доступным для </a:t>
            </a:r>
            <a:r>
              <a:rPr lang="ru-RU" dirty="0" smtClean="0"/>
              <a:t>всех возрастных </a:t>
            </a:r>
            <a:r>
              <a:rPr lang="ru-RU" dirty="0" smtClean="0"/>
              <a:t>групп населения.</a:t>
            </a:r>
          </a:p>
          <a:p>
            <a:r>
              <a:rPr lang="ru-RU" dirty="0" smtClean="0"/>
              <a:t>Математическое просвещение должно </a:t>
            </a:r>
            <a:r>
              <a:rPr lang="ru-RU" dirty="0" smtClean="0"/>
              <a:t>создавать </a:t>
            </a:r>
            <a:r>
              <a:rPr lang="ru-RU" dirty="0" smtClean="0"/>
              <a:t>общественную атмосферу позитивного отношения </a:t>
            </a:r>
            <a:r>
              <a:rPr lang="ru-RU" dirty="0" smtClean="0"/>
              <a:t>к достижениям </a:t>
            </a:r>
            <a:r>
              <a:rPr lang="ru-RU" dirty="0" smtClean="0"/>
              <a:t>математической науки и к работе в ней, понимания </a:t>
            </a:r>
            <a:r>
              <a:rPr lang="ru-RU" dirty="0" smtClean="0"/>
              <a:t>их важности </a:t>
            </a:r>
            <a:r>
              <a:rPr lang="ru-RU" dirty="0" smtClean="0"/>
              <a:t>для будущего страны, гордости за достижения российских ученых.</a:t>
            </a:r>
          </a:p>
          <a:p>
            <a:r>
              <a:rPr lang="ru-RU" dirty="0" smtClean="0"/>
              <a:t>Математическое просвещение должно </a:t>
            </a:r>
            <a:r>
              <a:rPr lang="ru-RU" dirty="0" smtClean="0"/>
              <a:t>обеспечивать </a:t>
            </a:r>
            <a:r>
              <a:rPr lang="ru-RU" dirty="0" smtClean="0"/>
              <a:t>непрерывную поддержку и повышение </a:t>
            </a:r>
            <a:r>
              <a:rPr lang="ru-RU" dirty="0" smtClean="0"/>
              <a:t>уровня математических </a:t>
            </a:r>
            <a:r>
              <a:rPr lang="ru-RU" dirty="0" smtClean="0"/>
              <a:t>знаний для удовлетворения любознательности человека, </a:t>
            </a:r>
            <a:r>
              <a:rPr lang="ru-RU" dirty="0" smtClean="0"/>
              <a:t>его общекультурных </a:t>
            </a:r>
            <a:r>
              <a:rPr lang="ru-RU" dirty="0" smtClean="0"/>
              <a:t>потребностей, приобретения знаний и </a:t>
            </a:r>
            <a:r>
              <a:rPr lang="ru-RU" dirty="0" smtClean="0"/>
              <a:t>навыков, применяемых </a:t>
            </a:r>
            <a:r>
              <a:rPr lang="ru-RU" dirty="0" smtClean="0"/>
              <a:t>в повседневной жизни и профессиональной деятельности.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Предполагаемый результат: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Качественно </a:t>
            </a:r>
            <a:r>
              <a:rPr lang="ru-RU" dirty="0" smtClean="0"/>
              <a:t>новый уровень </a:t>
            </a:r>
            <a:r>
              <a:rPr lang="ru-RU" dirty="0" smtClean="0"/>
              <a:t>математического</a:t>
            </a:r>
            <a:r>
              <a:rPr lang="ru-RU" dirty="0" smtClean="0"/>
              <a:t> </a:t>
            </a:r>
            <a:r>
              <a:rPr lang="ru-RU" dirty="0" smtClean="0"/>
              <a:t>образования.</a:t>
            </a:r>
          </a:p>
          <a:p>
            <a:r>
              <a:rPr lang="ru-RU" dirty="0" smtClean="0"/>
              <a:t> Улучшение преподавания </a:t>
            </a:r>
            <a:r>
              <a:rPr lang="ru-RU" dirty="0" smtClean="0"/>
              <a:t>других </a:t>
            </a:r>
            <a:r>
              <a:rPr lang="ru-RU" dirty="0" smtClean="0"/>
              <a:t>предметов.</a:t>
            </a:r>
          </a:p>
          <a:p>
            <a:r>
              <a:rPr lang="ru-RU" dirty="0" smtClean="0"/>
              <a:t>Ускорение развития других </a:t>
            </a:r>
            <a:r>
              <a:rPr lang="ru-RU" dirty="0" smtClean="0"/>
              <a:t>наук и технологий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smtClean="0"/>
              <a:t>Лидирующие положение России в </a:t>
            </a:r>
            <a:r>
              <a:rPr lang="ru-RU" dirty="0" smtClean="0"/>
              <a:t>мировой науке, технологии, экономике.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109356"/>
          </a:xfrm>
        </p:spPr>
        <p:txBody>
          <a:bodyPr>
            <a:normAutofit fontScale="90000"/>
          </a:bodyPr>
          <a:lstStyle/>
          <a:p>
            <a:pPr marL="571500" indent="-571500" algn="ctr"/>
            <a:r>
              <a:rPr lang="ru-RU" sz="2800" dirty="0" smtClean="0"/>
              <a:t>Изучение математики: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  - играет </a:t>
            </a:r>
            <a:r>
              <a:rPr lang="ru-RU" sz="2800" dirty="0" err="1" smtClean="0"/>
              <a:t>системообразующую</a:t>
            </a:r>
            <a:r>
              <a:rPr lang="ru-RU" sz="2800" dirty="0" smtClean="0"/>
              <a:t> роль в образовательной системе,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 развивает познавательные способности человека,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 влияет на содержание и преподавание других дисциплин,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-необходимо для успешной жизни в современном обществе.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Цели математического образования: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Обеспечить население </a:t>
            </a:r>
            <a:r>
              <a:rPr lang="ru-RU" dirty="0" smtClean="0"/>
              <a:t>математической грамотностью, необходимой для успешной жизни в современном обществе.</a:t>
            </a:r>
          </a:p>
          <a:p>
            <a:r>
              <a:rPr lang="ru-RU" dirty="0" smtClean="0"/>
              <a:t>Развивать </a:t>
            </a:r>
            <a:r>
              <a:rPr lang="ru-RU" dirty="0" smtClean="0"/>
              <a:t>у людей </a:t>
            </a:r>
            <a:r>
              <a:rPr lang="ru-RU" dirty="0" smtClean="0"/>
              <a:t>мыслительное творчество </a:t>
            </a:r>
            <a:r>
              <a:rPr lang="ru-RU" dirty="0" smtClean="0"/>
              <a:t>и </a:t>
            </a:r>
            <a:r>
              <a:rPr lang="ru-RU" dirty="0" smtClean="0"/>
              <a:t>критическое мышление, </a:t>
            </a:r>
            <a:r>
              <a:rPr lang="ru-RU" dirty="0" smtClean="0"/>
              <a:t>умение доказательно рассуждать, </a:t>
            </a:r>
            <a:r>
              <a:rPr lang="ru-RU" dirty="0" smtClean="0"/>
              <a:t>умение </a:t>
            </a:r>
            <a:r>
              <a:rPr lang="ru-RU" dirty="0" smtClean="0"/>
              <a:t>учитывать различные факторы при принятии решений.</a:t>
            </a:r>
          </a:p>
          <a:p>
            <a:r>
              <a:rPr lang="ru-RU" dirty="0" smtClean="0"/>
              <a:t>Обучить </a:t>
            </a:r>
            <a:r>
              <a:rPr lang="ru-RU" dirty="0" smtClean="0"/>
              <a:t>квалифицированных специалистов, способных применять математические методы при решении прикладных и производственных задач.</a:t>
            </a:r>
          </a:p>
          <a:p>
            <a:r>
              <a:rPr lang="ru-RU" dirty="0" smtClean="0"/>
              <a:t>Создать новые математические знания, </a:t>
            </a:r>
            <a:r>
              <a:rPr lang="ru-RU" dirty="0" smtClean="0"/>
              <a:t>необходимых для развития математики, науки и культуры в целом.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Основные проблемы, накопившиеся в математическом образовании: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u="sng" dirty="0" smtClean="0"/>
              <a:t>Мотивационные проблемы: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программы не учитывают запросы и способности учащихся;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слабо связаны с задачами профессиональной подготовки;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перенагруженность</a:t>
            </a:r>
            <a:r>
              <a:rPr lang="ru-RU" dirty="0" smtClean="0"/>
              <a:t> школьной математики излишними знаниями и техническими терминами;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 smtClean="0"/>
              <a:t>нереалистичность</a:t>
            </a:r>
            <a:r>
              <a:rPr lang="ru-RU" dirty="0" smtClean="0"/>
              <a:t> аттестационных требований для значительной части выпускников.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/>
          <a:lstStyle/>
          <a:p>
            <a:r>
              <a:rPr lang="ru-RU" u="sng" dirty="0" smtClean="0"/>
              <a:t>Содержательные проблемы и неэффективность: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образовательные программы не учитывают современные потребности общества;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слабо выражены механизмы дифференциации и корректировки знаний;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отсутствие связи обучения с потребностями будущих специалистов в специфических математических знаниях и методах;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недостаточное использование компьютерных технологий при изучении математики.</a:t>
            </a:r>
          </a:p>
          <a:p>
            <a:pPr>
              <a:buFont typeface="Wingdings" pitchFamily="2" charset="2"/>
              <a:buChar char="§"/>
            </a:pPr>
            <a:endParaRPr lang="ru-RU" u="sng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С</a:t>
            </a:r>
            <a:r>
              <a:rPr lang="ru-RU" sz="2400" dirty="0" smtClean="0"/>
              <a:t>пособы решения проблем и повышение уровня математического образования 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472386" cy="484632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Популяризация математических знаний, математической деятельности и математического образования.</a:t>
            </a:r>
          </a:p>
          <a:p>
            <a:r>
              <a:rPr lang="ru-RU" dirty="0" smtClean="0"/>
              <a:t>Изменение содержания учебных программ математического образования на всех уровнях с учетом потребностей учащихся, а также потребности общества в специалистах разного профиля и уровня математической подготовки.</a:t>
            </a:r>
          </a:p>
          <a:p>
            <a:r>
              <a:rPr lang="ru-RU" dirty="0" smtClean="0"/>
              <a:t>Повышение качества работы преподавателей математики, усилить их материальную и социальную поддержку.</a:t>
            </a:r>
          </a:p>
          <a:p>
            <a:r>
              <a:rPr lang="ru-RU" dirty="0" smtClean="0"/>
              <a:t>Поддержка лидеров математического образования, выявление новых активных лидеров.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71670" y="1428736"/>
            <a:ext cx="28087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Задачи: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Пути решения, поставленных задач: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u="sng" dirty="0" smtClean="0"/>
              <a:t>Дошкольное и начальное образование: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 дошкольном образовании обеспечить условия для освоения форм деятельности, </a:t>
            </a:r>
            <a:r>
              <a:rPr lang="ru-RU" dirty="0" smtClean="0"/>
              <a:t>в дальнейшем используемых в математике; </a:t>
            </a:r>
            <a:r>
              <a:rPr lang="ru-RU" dirty="0" smtClean="0"/>
              <a:t>формирование первичных </a:t>
            </a:r>
            <a:r>
              <a:rPr lang="ru-RU" dirty="0" smtClean="0"/>
              <a:t>математических образов и понятий.</a:t>
            </a:r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В </a:t>
            </a:r>
            <a:r>
              <a:rPr lang="ru-RU" dirty="0" smtClean="0"/>
              <a:t>начальной школе </a:t>
            </a:r>
            <a:r>
              <a:rPr lang="ru-RU" dirty="0" smtClean="0"/>
              <a:t>обеспечить широкий </a:t>
            </a:r>
            <a:r>
              <a:rPr lang="ru-RU" dirty="0" smtClean="0"/>
              <a:t>спектр активности (в том числе </a:t>
            </a:r>
            <a:r>
              <a:rPr lang="ru-RU" dirty="0" smtClean="0"/>
              <a:t>–решение </a:t>
            </a:r>
            <a:r>
              <a:rPr lang="ru-RU" dirty="0" smtClean="0"/>
              <a:t>логических и арифметических задач, построение алгоритмов </a:t>
            </a:r>
            <a:r>
              <a:rPr lang="ru-RU" dirty="0" smtClean="0"/>
              <a:t>в визуальной </a:t>
            </a:r>
            <a:r>
              <a:rPr lang="ru-RU" dirty="0" smtClean="0"/>
              <a:t>и игровой среде), материальные, информационные и </a:t>
            </a:r>
            <a:r>
              <a:rPr lang="ru-RU" dirty="0" smtClean="0"/>
              <a:t>кадровые условия </a:t>
            </a:r>
            <a:r>
              <a:rPr lang="ru-RU" dirty="0" smtClean="0"/>
              <a:t>для математического развития учащихся.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6143668"/>
          </a:xfrm>
        </p:spPr>
        <p:txBody>
          <a:bodyPr>
            <a:normAutofit fontScale="55000" lnSpcReduction="20000"/>
          </a:bodyPr>
          <a:lstStyle/>
          <a:p>
            <a:r>
              <a:rPr lang="ru-RU" sz="3200" u="sng" dirty="0" smtClean="0"/>
              <a:t>Основное и среднее общее образование:</a:t>
            </a:r>
          </a:p>
          <a:p>
            <a:r>
              <a:rPr lang="ru-RU" sz="3200" dirty="0" smtClean="0"/>
              <a:t>предоставлять </a:t>
            </a:r>
            <a:r>
              <a:rPr lang="ru-RU" sz="3200" dirty="0" smtClean="0"/>
              <a:t>каждому учащемуся возможность достижения </a:t>
            </a:r>
            <a:r>
              <a:rPr lang="ru-RU" sz="3200" dirty="0" smtClean="0"/>
              <a:t>уровня математических </a:t>
            </a:r>
            <a:r>
              <a:rPr lang="ru-RU" sz="3200" dirty="0" smtClean="0"/>
              <a:t>знаний, нужного для дальнейшей успешной жизни </a:t>
            </a:r>
            <a:r>
              <a:rPr lang="ru-RU" sz="3200" dirty="0" smtClean="0"/>
              <a:t>в обществе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 обеспечивать </a:t>
            </a:r>
            <a:r>
              <a:rPr lang="ru-RU" sz="3200" dirty="0" smtClean="0"/>
              <a:t>необходимое стране количество </a:t>
            </a:r>
            <a:r>
              <a:rPr lang="ru-RU" sz="3200" dirty="0" smtClean="0"/>
              <a:t>выпускников, математическая </a:t>
            </a:r>
            <a:r>
              <a:rPr lang="ru-RU" sz="3200" dirty="0" smtClean="0"/>
              <a:t>подготовка которых достаточна для </a:t>
            </a:r>
            <a:r>
              <a:rPr lang="ru-RU" sz="3200" dirty="0" smtClean="0"/>
              <a:t>продолжения образования </a:t>
            </a:r>
            <a:r>
              <a:rPr lang="ru-RU" sz="3200" dirty="0" smtClean="0"/>
              <a:t>в различных областях</a:t>
            </a:r>
            <a:r>
              <a:rPr lang="ru-RU" sz="3200" dirty="0" smtClean="0"/>
              <a:t>;</a:t>
            </a:r>
          </a:p>
          <a:p>
            <a:r>
              <a:rPr lang="ru-RU" sz="3200" dirty="0" smtClean="0"/>
              <a:t>обеспечивать </a:t>
            </a:r>
            <a:r>
              <a:rPr lang="ru-RU" sz="3200" dirty="0" smtClean="0"/>
              <a:t>каждого школьника развивающей </a:t>
            </a:r>
            <a:r>
              <a:rPr lang="ru-RU" sz="3200" dirty="0" smtClean="0"/>
              <a:t>интеллектуальной деятельностью </a:t>
            </a:r>
            <a:r>
              <a:rPr lang="ru-RU" sz="3200" dirty="0" smtClean="0"/>
              <a:t>на доступном уровне, используя присущую </a:t>
            </a:r>
            <a:r>
              <a:rPr lang="ru-RU" sz="3200" dirty="0" smtClean="0"/>
              <a:t>математике красоту </a:t>
            </a:r>
            <a:r>
              <a:rPr lang="ru-RU" sz="3200" dirty="0" smtClean="0"/>
              <a:t>и увлекательность.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В основном и среднем общем образовании необходимо ввести </a:t>
            </a:r>
            <a:r>
              <a:rPr lang="ru-RU" sz="3200" dirty="0" smtClean="0"/>
              <a:t>три уровня </a:t>
            </a:r>
            <a:r>
              <a:rPr lang="ru-RU" sz="3200" dirty="0" smtClean="0"/>
              <a:t>требований к результатам обучения выпускников в </a:t>
            </a:r>
            <a:r>
              <a:rPr lang="ru-RU" sz="3200" dirty="0" smtClean="0"/>
              <a:t>области математики</a:t>
            </a:r>
            <a:r>
              <a:rPr lang="ru-RU" sz="3200" dirty="0" smtClean="0"/>
              <a:t>, соответствующих их личным и общественным запросам:</a:t>
            </a:r>
          </a:p>
          <a:p>
            <a:pPr>
              <a:buNone/>
            </a:pPr>
            <a:r>
              <a:rPr lang="ru-RU" sz="3200" dirty="0" smtClean="0"/>
              <a:t>            </a:t>
            </a:r>
            <a:r>
              <a:rPr lang="ru-RU" sz="3200" dirty="0" smtClean="0"/>
              <a:t>первый уровень – для успешной жизни в современном обществе</a:t>
            </a:r>
            <a:r>
              <a:rPr lang="ru-RU" sz="3200" dirty="0" smtClean="0"/>
              <a:t>;</a:t>
            </a:r>
          </a:p>
          <a:p>
            <a:pPr>
              <a:buNone/>
            </a:pPr>
            <a:r>
              <a:rPr lang="ru-RU" sz="3200" dirty="0" smtClean="0"/>
              <a:t> </a:t>
            </a:r>
            <a:r>
              <a:rPr lang="ru-RU" sz="3200" dirty="0" smtClean="0"/>
              <a:t>           </a:t>
            </a:r>
            <a:r>
              <a:rPr lang="ru-RU" sz="3200" dirty="0" smtClean="0"/>
              <a:t>второй уровень – для профессионального использования </a:t>
            </a:r>
            <a:r>
              <a:rPr lang="ru-RU" sz="3200" dirty="0" smtClean="0"/>
              <a:t>математики в </a:t>
            </a:r>
            <a:r>
              <a:rPr lang="ru-RU" sz="3200" dirty="0" smtClean="0"/>
              <a:t>дальнейшей учебе и профессиональной деятельности;</a:t>
            </a:r>
          </a:p>
          <a:p>
            <a:pPr>
              <a:buNone/>
            </a:pPr>
            <a:r>
              <a:rPr lang="ru-RU" sz="3200" dirty="0" smtClean="0"/>
              <a:t>             </a:t>
            </a:r>
            <a:r>
              <a:rPr lang="ru-RU" sz="3200" dirty="0" smtClean="0"/>
              <a:t>третий уровень – для дальнейшей подготовки к творческой работе </a:t>
            </a:r>
            <a:r>
              <a:rPr lang="ru-RU" sz="3200" dirty="0" smtClean="0"/>
              <a:t>в математике </a:t>
            </a:r>
            <a:r>
              <a:rPr lang="ru-RU" sz="3200" dirty="0" smtClean="0"/>
              <a:t>и смежных научных областях.</a:t>
            </a:r>
          </a:p>
          <a:p>
            <a:pPr>
              <a:buNone/>
            </a:pPr>
            <a:endParaRPr lang="ru-RU" u="sng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7239000" cy="60007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Необходимо предоставить каждому учащемуся, независимо от места и условий проживания, возможность достижения соответствия любому из трех уровней с учетом его индивидуальных потребностей и способностей. Возможность достижения второго и третьего уровней должна быть обеспечена развитием системы специализированных школ, специализированных классов, системы дополнительного образования в области математики, системы математических соревнования (олимпиад и др.). При этом в необходимых случаях будут использованы дистанционные образовательные технологии.</a:t>
            </a:r>
          </a:p>
          <a:p>
            <a:r>
              <a:rPr lang="ru-RU" dirty="0" smtClean="0"/>
              <a:t> Необходимо совершенствовать содержание математического образования, обеспечивая опережающее совершенствование подготовки учительских кадров.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232</TotalTime>
  <Words>1069</Words>
  <Application>Microsoft Office PowerPoint</Application>
  <PresentationFormat>Экран (4:3)</PresentationFormat>
  <Paragraphs>59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Концепция развития математического образования</vt:lpstr>
      <vt:lpstr>Изучение математики:    - играет системообразующую роль в образовательной системе,   - развивает познавательные способности человека,  - влияет на содержание и преподавание других дисциплин,   -необходимо для успешной жизни в современном обществе.  </vt:lpstr>
      <vt:lpstr>Цели математического образования:</vt:lpstr>
      <vt:lpstr>Основные проблемы, накопившиеся в математическом образовании:</vt:lpstr>
      <vt:lpstr>Слайд 5</vt:lpstr>
      <vt:lpstr>Способы решения проблем и повышение уровня математического образования :</vt:lpstr>
      <vt:lpstr>Пути решения, поставленных задач:</vt:lpstr>
      <vt:lpstr>Слайд 8</vt:lpstr>
      <vt:lpstr>Слайд 9</vt:lpstr>
      <vt:lpstr>Среднее профессиональное, высшее образование, подготовка научно- педагогических кадров высшей квалификации, математическая наука</vt:lpstr>
      <vt:lpstr>Слайд 11</vt:lpstr>
      <vt:lpstr>Слайд 12</vt:lpstr>
      <vt:lpstr>Математическое просвещение и популяризации математики</vt:lpstr>
      <vt:lpstr>Предполагаемый результат: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Концепция развития математического образования</dc:title>
  <dc:creator>Прагма</dc:creator>
  <cp:lastModifiedBy>Прагма</cp:lastModifiedBy>
  <cp:revision>24</cp:revision>
  <dcterms:created xsi:type="dcterms:W3CDTF">2013-11-12T14:24:13Z</dcterms:created>
  <dcterms:modified xsi:type="dcterms:W3CDTF">2013-11-13T14:43:33Z</dcterms:modified>
</cp:coreProperties>
</file>