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2" r:id="rId9"/>
    <p:sldId id="260" r:id="rId10"/>
    <p:sldId id="265" r:id="rId11"/>
    <p:sldId id="266" r:id="rId12"/>
    <p:sldId id="267" r:id="rId13"/>
    <p:sldId id="268" r:id="rId14"/>
    <p:sldId id="269" r:id="rId15"/>
    <p:sldId id="278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5703FFC0-2371-491A-B0B9-E5F2F9C94FBB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8A38-996F-42AA-A8CF-3770A48E27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FFC0-2371-491A-B0B9-E5F2F9C94FBB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8A38-996F-42AA-A8CF-3770A48E27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FFC0-2371-491A-B0B9-E5F2F9C94FBB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8A38-996F-42AA-A8CF-3770A48E27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FFC0-2371-491A-B0B9-E5F2F9C94FBB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8A38-996F-42AA-A8CF-3770A48E277D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FFC0-2371-491A-B0B9-E5F2F9C94FBB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8A38-996F-42AA-A8CF-3770A48E277D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FFC0-2371-491A-B0B9-E5F2F9C94FBB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8A38-996F-42AA-A8CF-3770A48E277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FFC0-2371-491A-B0B9-E5F2F9C94FBB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8A38-996F-42AA-A8CF-3770A48E27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FFC0-2371-491A-B0B9-E5F2F9C94FBB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8A38-996F-42AA-A8CF-3770A48E277D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FFC0-2371-491A-B0B9-E5F2F9C94FBB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8A38-996F-42AA-A8CF-3770A48E27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FFC0-2371-491A-B0B9-E5F2F9C94FBB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8A38-996F-42AA-A8CF-3770A48E277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FFC0-2371-491A-B0B9-E5F2F9C94FBB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8A38-996F-42AA-A8CF-3770A48E27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703FFC0-2371-491A-B0B9-E5F2F9C94FBB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3158A38-996F-42AA-A8CF-3770A48E277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052736"/>
            <a:ext cx="6400800" cy="57606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 Б Ъ Я В Л Е Н И Е 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060848"/>
            <a:ext cx="6400800" cy="3600400"/>
          </a:xfrm>
        </p:spPr>
        <p:txBody>
          <a:bodyPr>
            <a:noAutofit/>
          </a:bodyPr>
          <a:lstStyle/>
          <a:p>
            <a:r>
              <a:rPr lang="ru-RU" sz="3200" b="1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16.03.2017 года в 5 классе состоится контрольная работа по математике.</a:t>
            </a:r>
          </a:p>
          <a:p>
            <a:endParaRPr lang="ru-RU" sz="24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(Демонстрационный вариант прилагается!)</a:t>
            </a:r>
            <a:endParaRPr lang="ru-RU" sz="24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06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Алгоритм решения задачи.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Анализ условия задачи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(выделить объекты, о которых идет речь в задачи, определить действие, совершаемое над объектами, записать краткую запись условия задачи).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Составить план решения задачи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 количество вопросов в краткой записи условия соответствуют количеству выполняемых действий).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Анализ результата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 дать ответ к задаче).</a:t>
            </a:r>
          </a:p>
          <a:p>
            <a:pPr marL="342900" indent="-342900"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83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124744"/>
            <a:ext cx="6400800" cy="864096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ателье из 3,6 м ткани сшили 4 блузки и 6 юбок для девочек. Сколько метров ткани израсходовали на 1 блузку, если на одну юбку ушло 0,4 м?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319645"/>
            <a:ext cx="6400800" cy="3150840"/>
          </a:xfrm>
        </p:spPr>
        <p:txBody>
          <a:bodyPr/>
          <a:lstStyle/>
          <a:p>
            <a:pPr indent="0">
              <a:buNone/>
            </a:pPr>
            <a:r>
              <a:rPr lang="ru-RU" dirty="0"/>
              <a:t> </a:t>
            </a:r>
            <a:r>
              <a:rPr lang="ru-RU" dirty="0" smtClean="0"/>
              <a:t>    Объекты:  блузки, юбки.</a:t>
            </a:r>
          </a:p>
          <a:p>
            <a:pPr indent="0">
              <a:buNone/>
            </a:pPr>
            <a:r>
              <a:rPr lang="ru-RU" dirty="0"/>
              <a:t> </a:t>
            </a:r>
            <a:r>
              <a:rPr lang="ru-RU" dirty="0" smtClean="0"/>
              <a:t>      Действие: пошив.</a:t>
            </a:r>
          </a:p>
          <a:p>
            <a:pPr indent="0">
              <a:buNone/>
            </a:pPr>
            <a:r>
              <a:rPr lang="ru-RU" dirty="0"/>
              <a:t> </a:t>
            </a:r>
            <a:r>
              <a:rPr lang="ru-RU" dirty="0" smtClean="0"/>
              <a:t>      Краткая запись условия:</a:t>
            </a:r>
          </a:p>
          <a:p>
            <a:pPr indent="0">
              <a:buNone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142465"/>
              </p:ext>
            </p:extLst>
          </p:nvPr>
        </p:nvGraphicFramePr>
        <p:xfrm>
          <a:off x="1547664" y="4005064"/>
          <a:ext cx="6624736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1584176"/>
                <a:gridCol w="1908212"/>
                <a:gridCol w="17641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Объекты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Количество штук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Количество м   на 1 штуку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Количество м    всего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блузки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? 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?м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юбки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0,4 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? м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авая фигурная скобка 5"/>
          <p:cNvSpPr/>
          <p:nvPr/>
        </p:nvSpPr>
        <p:spPr>
          <a:xfrm>
            <a:off x="6983462" y="4722975"/>
            <a:ext cx="216024" cy="5760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380312" y="4841730"/>
            <a:ext cx="64646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6,2 м</a:t>
            </a:r>
            <a:endParaRPr lang="ru-RU" sz="1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518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268760"/>
            <a:ext cx="6400800" cy="4104456"/>
          </a:xfrm>
        </p:spPr>
        <p:txBody>
          <a:bodyPr>
            <a:normAutofit lnSpcReduction="10000"/>
          </a:bodyPr>
          <a:lstStyle/>
          <a:p>
            <a:pPr indent="0" algn="ctr">
              <a:buNone/>
            </a:pPr>
            <a:r>
              <a:rPr lang="ru-RU" dirty="0" smtClean="0"/>
              <a:t> План решения задачи:</a:t>
            </a:r>
          </a:p>
          <a:p>
            <a:pPr marL="342900" indent="-342900"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Найти сколько ткани израсходовали на пошив юбок.</a:t>
            </a:r>
          </a:p>
          <a:p>
            <a:pPr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6*0,4=2,4 (м) – пошло на юбки</a:t>
            </a:r>
          </a:p>
          <a:p>
            <a:pPr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 Найти сколько ткани израсходовали на пошив блузок.</a:t>
            </a:r>
          </a:p>
          <a:p>
            <a:pPr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6,2-2,4 =3,8 (м) – пошло на блузки</a:t>
            </a:r>
          </a:p>
          <a:p>
            <a:pPr marL="342900" indent="-342900">
              <a:buAutoNum type="arabicParenR" startAt="3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Найти сколько пошили блузок.</a:t>
            </a:r>
          </a:p>
          <a:p>
            <a:pPr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3,8 : 4 =0,75 (м) пошло на 1 блузку.</a:t>
            </a:r>
          </a:p>
          <a:p>
            <a:pPr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Ответ: 0,75 м.</a:t>
            </a:r>
          </a:p>
          <a:p>
            <a:pPr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72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295400"/>
            <a:ext cx="6984776" cy="685800"/>
          </a:xfrm>
        </p:spPr>
        <p:txBody>
          <a:bodyPr>
            <a:noAutofit/>
          </a:bodyPr>
          <a:lstStyle/>
          <a:p>
            <a:r>
              <a:rPr lang="ru-RU" sz="2400" dirty="0" smtClean="0"/>
              <a:t>Решение сложных уравнений.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348880"/>
            <a:ext cx="6400800" cy="3048001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Выделить выражение с переменной.</a:t>
            </a:r>
          </a:p>
          <a:p>
            <a:pPr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Упростить или найти значение этого выражения.</a:t>
            </a:r>
          </a:p>
          <a:p>
            <a:pPr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Решить полученное простое уравнение.</a:t>
            </a:r>
          </a:p>
          <a:p>
            <a:pPr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Выполнить устную проверку и записать ответ.</a:t>
            </a:r>
          </a:p>
          <a:p>
            <a:pPr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46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Решите уравнение: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(х-2,3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 * 3=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12,6,</a:t>
            </a:r>
          </a:p>
          <a:p>
            <a:pPr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х-2,3 = 12,6 :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3,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х-2,3=4,2,</a:t>
            </a:r>
          </a:p>
          <a:p>
            <a:pPr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х=4,2+2,3,</a:t>
            </a:r>
          </a:p>
          <a:p>
            <a:pPr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=6,5.</a:t>
            </a:r>
          </a:p>
          <a:p>
            <a:pPr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Ответ: 6,5.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3779912" y="2852936"/>
            <a:ext cx="72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36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124744"/>
            <a:ext cx="6400800" cy="856456"/>
          </a:xfrm>
        </p:spPr>
        <p:txBody>
          <a:bodyPr>
            <a:noAutofit/>
          </a:bodyPr>
          <a:lstStyle/>
          <a:p>
            <a:r>
              <a:rPr lang="ru-RU" sz="2400" dirty="0" smtClean="0"/>
              <a:t>Прогноз личного результата контрольной работы.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ctr">
              <a:buNone/>
            </a:pPr>
            <a:r>
              <a:rPr lang="ru-RU" dirty="0" smtClean="0"/>
              <a:t>Ребята! </a:t>
            </a:r>
          </a:p>
          <a:p>
            <a:pPr indent="0" algn="ctr">
              <a:buNone/>
            </a:pPr>
            <a:r>
              <a:rPr lang="ru-RU" dirty="0" smtClean="0"/>
              <a:t>Давайте заполним в таблице первый столбец.</a:t>
            </a:r>
          </a:p>
          <a:p>
            <a:pPr indent="0" algn="ctr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209066"/>
              </p:ext>
            </p:extLst>
          </p:nvPr>
        </p:nvGraphicFramePr>
        <p:xfrm>
          <a:off x="1475656" y="3501008"/>
          <a:ext cx="6096000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Я хочу написать контрольную работу на оценку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Я могу написать контрольную работу на оценку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Над чем нужно поработать, чтобы оценка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удовлетворила меня.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049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Выполним   проверку   работы.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 а) 19,773;       б) 172,8;       в) 0,048;         г)0,3125.</a:t>
            </a:r>
          </a:p>
          <a:p>
            <a:pPr marL="342900" indent="-342900">
              <a:buAutoNum type="arabicPeriod" startAt="2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3,6.</a:t>
            </a:r>
          </a:p>
          <a:p>
            <a:pPr marL="342900" indent="-342900">
              <a:buAutoNum type="arabicPeriod" startAt="2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0,52 кг.</a:t>
            </a:r>
          </a:p>
          <a:p>
            <a:pPr marL="342900" indent="-342900">
              <a:buAutoNum type="arabicPeriod" startAt="2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  3,1;      б) 3,9.</a:t>
            </a:r>
          </a:p>
          <a:p>
            <a:pPr marL="342900" indent="-342900">
              <a:buAutoNum type="arabicPeriod" startAt="2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2,5.</a:t>
            </a:r>
          </a:p>
          <a:p>
            <a:pPr marL="342900" indent="-342900">
              <a:buAutoNum type="arabicPeriod" startAt="2"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2"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10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268760"/>
            <a:ext cx="6400800" cy="6858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Анализ личного результата.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438400"/>
            <a:ext cx="7056784" cy="3294856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ru-RU" dirty="0" smtClean="0"/>
              <a:t>Ребята! </a:t>
            </a:r>
          </a:p>
          <a:p>
            <a:pPr indent="0" algn="ctr">
              <a:buNone/>
            </a:pPr>
            <a:r>
              <a:rPr lang="ru-RU" dirty="0" smtClean="0"/>
              <a:t>Давайте  подведем итог нашей работы. Заполним второй столбец нашей таблицы.</a:t>
            </a:r>
          </a:p>
          <a:p>
            <a:pPr indent="0" algn="ctr">
              <a:buNone/>
            </a:pPr>
            <a:r>
              <a:rPr lang="ru-RU" dirty="0" smtClean="0"/>
              <a:t>Подсчитайте количество правильно выполненных заданий и поставьте себе оценку в соответствии с таблицей:</a:t>
            </a:r>
          </a:p>
          <a:p>
            <a:pPr indent="0" algn="ctr">
              <a:buNone/>
            </a:pPr>
            <a:endParaRPr lang="ru-RU" dirty="0" smtClean="0"/>
          </a:p>
          <a:p>
            <a:pPr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584944"/>
              </p:ext>
            </p:extLst>
          </p:nvPr>
        </p:nvGraphicFramePr>
        <p:xfrm>
          <a:off x="1763688" y="4869160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0-2 задания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задания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 задания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 заданий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873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124744"/>
            <a:ext cx="7200800" cy="4608512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ru-RU" dirty="0" smtClean="0"/>
              <a:t>Ребята!</a:t>
            </a:r>
          </a:p>
          <a:p>
            <a:pPr indent="0" algn="ctr">
              <a:buNone/>
            </a:pPr>
            <a:endParaRPr lang="ru-RU" dirty="0" smtClean="0"/>
          </a:p>
          <a:p>
            <a:pPr indent="0" algn="ctr">
              <a:buNone/>
            </a:pPr>
            <a:r>
              <a:rPr lang="ru-RU" dirty="0" smtClean="0"/>
              <a:t>Давайте проведем анализ нашей работы:</a:t>
            </a:r>
          </a:p>
          <a:p>
            <a:pPr marL="285750" indent="-285750" algn="ctr"/>
            <a:r>
              <a:rPr lang="ru-RU" dirty="0" smtClean="0"/>
              <a:t>Кто верно справился со всему заданиями?</a:t>
            </a:r>
          </a:p>
          <a:p>
            <a:pPr marL="285750" indent="-285750" algn="ctr"/>
            <a:r>
              <a:rPr lang="ru-RU" dirty="0" smtClean="0"/>
              <a:t>У кого предварительный прогноз совпал с результатами работы?</a:t>
            </a:r>
          </a:p>
          <a:p>
            <a:pPr marL="285750" indent="-285750" algn="ctr"/>
            <a:r>
              <a:rPr lang="ru-RU" dirty="0" smtClean="0"/>
              <a:t>Кому еще необходимо поработать, чтобы улучшить результат?</a:t>
            </a:r>
          </a:p>
          <a:p>
            <a:pPr marL="285750" indent="-285750" algn="ctr"/>
            <a:r>
              <a:rPr lang="ru-RU" dirty="0"/>
              <a:t>Впишите в третий столбец таблицы номера заданий, над которыми вам нужно ещё поработать</a:t>
            </a:r>
            <a:r>
              <a:rPr lang="ru-RU" dirty="0" smtClean="0"/>
              <a:t>.</a:t>
            </a:r>
          </a:p>
          <a:p>
            <a:pPr indent="0" algn="ctr">
              <a:buNone/>
            </a:pP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862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268760"/>
            <a:ext cx="6400800" cy="685800"/>
          </a:xfrm>
        </p:spPr>
        <p:txBody>
          <a:bodyPr>
            <a:noAutofit/>
          </a:bodyPr>
          <a:lstStyle/>
          <a:p>
            <a:r>
              <a:rPr lang="ru-RU" sz="2400" dirty="0"/>
              <a:t>Домашнее задание: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ctr">
              <a:buNone/>
            </a:pPr>
            <a:r>
              <a:rPr lang="ru-RU" dirty="0" smtClean="0"/>
              <a:t>1. Повторите </a:t>
            </a:r>
            <a:r>
              <a:rPr lang="ru-RU" dirty="0"/>
              <a:t>правила.</a:t>
            </a:r>
          </a:p>
          <a:p>
            <a:pPr indent="0" algn="ctr">
              <a:buNone/>
            </a:pPr>
            <a:r>
              <a:rPr lang="ru-RU" dirty="0" smtClean="0"/>
              <a:t>2.  Выполните </a:t>
            </a:r>
            <a:r>
              <a:rPr lang="ru-RU" dirty="0"/>
              <a:t>работу над </a:t>
            </a:r>
            <a:r>
              <a:rPr lang="ru-RU" dirty="0" smtClean="0"/>
              <a:t>ошибками.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632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Контрольная работа по математике.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 класс.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276872"/>
            <a:ext cx="7056784" cy="3456384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Демонстрационный вариант.</a:t>
            </a:r>
          </a:p>
          <a:p>
            <a:pPr indent="0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1.  Выполните действие:</a:t>
            </a:r>
          </a:p>
          <a:p>
            <a:pPr indent="0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а) 0,507 *39;   б) 3,84*45;    в) 3,216: 67 ;     г) 5:16.</a:t>
            </a:r>
          </a:p>
          <a:p>
            <a:pPr indent="0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2. Найдите значение выражения:    40 - 26*(26,6:19).</a:t>
            </a:r>
          </a:p>
          <a:p>
            <a:pPr indent="0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3. Решите задачу: 6 коробок печенья и 5 коробок шоколадных конфет весят 6,2 кг. Сколько весит 1 коробка конфет, если одна коробка печенья весит 0,6 кг?</a:t>
            </a:r>
          </a:p>
          <a:p>
            <a:pPr indent="0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.Решите уравнение: а)   9х+3,9=31,8;   б)   (у+4,5):7=1,2.</a:t>
            </a:r>
          </a:p>
          <a:p>
            <a:pPr indent="0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5. Если в некоторой дроби перенести запятую через один знак влево, то она уменьшится на 2,25.Найдите эту дробь.</a:t>
            </a:r>
          </a:p>
          <a:p>
            <a:pPr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538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412776"/>
            <a:ext cx="6400800" cy="4073625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ru-RU" sz="2400" dirty="0" smtClean="0"/>
              <a:t>Желаю вам успехов на контрольной работе!</a:t>
            </a:r>
          </a:p>
          <a:p>
            <a:pPr indent="0" algn="ctr">
              <a:buNone/>
            </a:pPr>
            <a:r>
              <a:rPr lang="ru-RU" sz="2400" dirty="0" smtClean="0"/>
              <a:t>И помните:</a:t>
            </a:r>
          </a:p>
          <a:p>
            <a:pPr indent="0" algn="ctr">
              <a:buNone/>
            </a:pPr>
            <a:r>
              <a:rPr lang="ru-RU" sz="2400" dirty="0" smtClean="0"/>
              <a:t>«Кто больше знает, тот больше умеет!»</a:t>
            </a:r>
          </a:p>
          <a:p>
            <a:pPr indent="0" algn="ctr">
              <a:buNone/>
            </a:pPr>
            <a:r>
              <a:rPr lang="ru-RU" sz="2400" dirty="0" smtClean="0"/>
              <a:t>Спасибо за урок!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5372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295400"/>
            <a:ext cx="6656784" cy="83745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Повторение.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438400"/>
            <a:ext cx="7200800" cy="3048001"/>
          </a:xfrm>
        </p:spPr>
        <p:txBody>
          <a:bodyPr>
            <a:normAutofit fontScale="92500" lnSpcReduction="10000"/>
          </a:bodyPr>
          <a:lstStyle/>
          <a:p>
            <a:pPr indent="0">
              <a:buNone/>
            </a:pPr>
            <a:r>
              <a:rPr lang="ru-RU" b="1" dirty="0" smtClean="0"/>
              <a:t>Какие правила нужно повторить к контрольной работе?</a:t>
            </a:r>
          </a:p>
          <a:p>
            <a:pPr marL="285750" indent="-285750"/>
            <a:r>
              <a:rPr lang="ru-RU" b="1" dirty="0" smtClean="0"/>
              <a:t>Чтение и запись десятичных дробей.</a:t>
            </a:r>
          </a:p>
          <a:p>
            <a:pPr marL="285750" indent="-285750"/>
            <a:r>
              <a:rPr lang="ru-RU" b="1" dirty="0" smtClean="0"/>
              <a:t>Сложение и вычитание десятичных дробей.</a:t>
            </a:r>
          </a:p>
          <a:p>
            <a:pPr marL="285750" indent="-285750"/>
            <a:r>
              <a:rPr lang="ru-RU" b="1" dirty="0" smtClean="0"/>
              <a:t>Умножение дроби на натуральное  число.</a:t>
            </a:r>
          </a:p>
          <a:p>
            <a:pPr marL="285750" indent="-285750"/>
            <a:r>
              <a:rPr lang="ru-RU" b="1" dirty="0" smtClean="0"/>
              <a:t>Деление дроби на натуральное число.</a:t>
            </a:r>
          </a:p>
          <a:p>
            <a:pPr marL="285750" indent="-285750"/>
            <a:r>
              <a:rPr lang="ru-RU" b="1" dirty="0" smtClean="0"/>
              <a:t>Алгоритм решения задачи.</a:t>
            </a:r>
          </a:p>
          <a:p>
            <a:pPr marL="285750" indent="-285750"/>
            <a:r>
              <a:rPr lang="ru-RU" b="1" smtClean="0"/>
              <a:t>Алгоритм </a:t>
            </a:r>
            <a:r>
              <a:rPr lang="ru-RU" b="1" dirty="0" smtClean="0"/>
              <a:t>решения сложных уравнений.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6726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Повторяем правила!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ctr"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Правило 1. Чтение и запись десятичных дробей.</a:t>
            </a:r>
          </a:p>
          <a:p>
            <a:pPr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Целая часть    ,    дробная часть.</a:t>
            </a:r>
          </a:p>
          <a:p>
            <a:pPr indent="0" algn="ctr"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Не забыть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Чтение и запись дробной части зависит от количества нулей, содержащихся в знаменателе дроби!</a:t>
            </a:r>
          </a:p>
          <a:p>
            <a:pPr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Прочитайте десятичные дроби:  </a:t>
            </a:r>
          </a:p>
          <a:p>
            <a:pPr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12,7;   3,06;    0, 205;    6, 0012;  75,00025;   1, 000001.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78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Повторяем правила!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366864"/>
          </a:xfrm>
        </p:spPr>
        <p:txBody>
          <a:bodyPr>
            <a:normAutofit lnSpcReduction="10000"/>
          </a:bodyPr>
          <a:lstStyle/>
          <a:p>
            <a:pPr indent="0" algn="ctr"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Правило 2.  Сложение и вычитание десятичных дробей.</a:t>
            </a:r>
          </a:p>
          <a:p>
            <a:pPr indent="0" algn="ctr">
              <a:lnSpc>
                <a:spcPct val="10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Целая часть    ,    дробная часть</a:t>
            </a:r>
          </a:p>
          <a:p>
            <a:pPr indent="0">
              <a:lnSpc>
                <a:spcPct val="10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+   </a:t>
            </a:r>
          </a:p>
          <a:p>
            <a:pPr indent="0" algn="ctr">
              <a:lnSpc>
                <a:spcPct val="100000"/>
              </a:lnSpc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Целая часть    ,    дробная часть</a:t>
            </a:r>
          </a:p>
          <a:p>
            <a:pPr indent="0" algn="ctr">
              <a:lnSpc>
                <a:spcPct val="100000"/>
              </a:lnSpc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Целая часть    ,    дробная часть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indent="0" algn="ctr">
              <a:lnSpc>
                <a:spcPct val="100000"/>
              </a:lnSpc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indent="0" algn="ctr"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Не забыть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 сложении и вычитании десятичных дробей необходимо уравнять количество знаков в записи дробной части и запятую записывать под запятой!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9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Повторяем правила!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438400"/>
            <a:ext cx="6872808" cy="3366864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Правило 3.  Умножение </a:t>
            </a:r>
            <a:r>
              <a:rPr lang="ru-RU" b="1" u="sng" dirty="0" err="1" smtClean="0">
                <a:latin typeface="Times New Roman" pitchFamily="18" charset="0"/>
                <a:cs typeface="Times New Roman" pitchFamily="18" charset="0"/>
              </a:rPr>
              <a:t>десятичнщй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дроби на натуральное число.</a:t>
            </a:r>
          </a:p>
          <a:p>
            <a:pPr indent="0" algn="ctr">
              <a:lnSpc>
                <a:spcPct val="10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Умножить числа, забыв про запятую. Поставить запятую в результате, сохранив количество знаков после запятой.</a:t>
            </a:r>
          </a:p>
          <a:p>
            <a:pPr indent="0" algn="ctr">
              <a:lnSpc>
                <a:spcPct val="100000"/>
              </a:lnSpc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indent="0" algn="ctr"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Не забыть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ри умножении десятичной  дроби на натура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льное число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положение запятой при записи столбиком не имеет значения!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48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Повторяем правила!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366864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Правило 2.  Деление десятичной дроби на натуральное число.</a:t>
            </a:r>
          </a:p>
          <a:p>
            <a:pPr indent="0" algn="ctr">
              <a:lnSpc>
                <a:spcPct val="10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Разделить сначала целую часть, затем ,поставив запятую в частное, делить дробную часть.</a:t>
            </a:r>
          </a:p>
          <a:p>
            <a:pPr indent="0" algn="ctr"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Не забыть!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конце дробной части десятичной дроби можно дописывать любое количество нулей, дробь от этого не изменится!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9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052736"/>
            <a:ext cx="6400800" cy="6858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Выполните устный счет: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564904"/>
            <a:ext cx="6728792" cy="3456384"/>
          </a:xfrm>
        </p:spPr>
        <p:txBody>
          <a:bodyPr numCol="4">
            <a:normAutofit fontScale="55000" lnSpcReduction="20000"/>
          </a:bodyPr>
          <a:lstStyle/>
          <a:p>
            <a:pPr indent="0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7,4+3,2                </a:t>
            </a:r>
          </a:p>
          <a:p>
            <a:pPr indent="0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2,65+0,25            </a:t>
            </a:r>
          </a:p>
          <a:p>
            <a:pPr indent="0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7,5-0,6</a:t>
            </a:r>
          </a:p>
          <a:p>
            <a:pPr indent="0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1-0,12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endParaRPr lang="ru-RU" sz="38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endParaRPr lang="ru-RU" sz="38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7,19 – 7,08</a:t>
            </a:r>
          </a:p>
          <a:p>
            <a:pPr indent="0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9,5-4,3</a:t>
            </a:r>
          </a:p>
          <a:p>
            <a:pPr indent="0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4-0,9</a:t>
            </a:r>
          </a:p>
          <a:p>
            <a:pPr indent="0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1,37+3,7</a:t>
            </a:r>
          </a:p>
          <a:p>
            <a:pPr indent="0">
              <a:buNone/>
            </a:pPr>
            <a:endParaRPr lang="ru-RU" sz="38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endParaRPr lang="ru-RU" sz="38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0,3*3</a:t>
            </a:r>
          </a:p>
          <a:p>
            <a:pPr indent="0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0,9:3</a:t>
            </a:r>
          </a:p>
          <a:p>
            <a:pPr indent="0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0,06*4</a:t>
            </a:r>
          </a:p>
          <a:p>
            <a:pPr indent="0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1,8:9</a:t>
            </a:r>
          </a:p>
          <a:p>
            <a:pPr indent="0">
              <a:buNone/>
            </a:pPr>
            <a:endParaRPr lang="ru-RU" sz="38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endParaRPr lang="ru-RU" sz="38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0,5*10</a:t>
            </a:r>
          </a:p>
          <a:p>
            <a:pPr indent="0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30:100</a:t>
            </a:r>
          </a:p>
          <a:p>
            <a:pPr indent="0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0,0012*1000</a:t>
            </a:r>
          </a:p>
          <a:p>
            <a:pPr indent="0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0,4:10</a:t>
            </a:r>
          </a:p>
          <a:p>
            <a:pPr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31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Проверим устный счет!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438400"/>
            <a:ext cx="7272808" cy="3048001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столбик: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10,6;        3,9;         6,9;        0,88.</a:t>
            </a:r>
          </a:p>
          <a:p>
            <a:pPr indent="0"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столбик: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0,11;       5,2;          3,1;        2,07.</a:t>
            </a:r>
          </a:p>
          <a:p>
            <a:pPr indent="0"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столбик: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0,9;        0,3;        0,24;       0,2.</a:t>
            </a:r>
          </a:p>
          <a:p>
            <a:pPr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столбик: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5;          0,3;          1,2;       0,04.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94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640</TotalTime>
  <Words>930</Words>
  <Application>Microsoft Office PowerPoint</Application>
  <PresentationFormat>Экран (4:3)</PresentationFormat>
  <Paragraphs>154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Кутюр</vt:lpstr>
      <vt:lpstr>О Б Ъ Я В Л Е Н И Е !</vt:lpstr>
      <vt:lpstr>Контрольная работа по математике.   5 класс.</vt:lpstr>
      <vt:lpstr>Повторение.</vt:lpstr>
      <vt:lpstr>Повторяем правила!</vt:lpstr>
      <vt:lpstr>Повторяем правила!</vt:lpstr>
      <vt:lpstr>Повторяем правила!</vt:lpstr>
      <vt:lpstr>Повторяем правила!</vt:lpstr>
      <vt:lpstr>Выполните устный счет:</vt:lpstr>
      <vt:lpstr>Проверим устный счет!</vt:lpstr>
      <vt:lpstr>Алгоритм решения задачи.</vt:lpstr>
      <vt:lpstr>В ателье из 3,6 м ткани сшили 4 блузки и 6 юбок для девочек. Сколько метров ткани израсходовали на 1 блузку, если на одну юбку ушло 0,4 м?</vt:lpstr>
      <vt:lpstr>Презентация PowerPoint</vt:lpstr>
      <vt:lpstr>Решение сложных уравнений.</vt:lpstr>
      <vt:lpstr>Решите уравнение:</vt:lpstr>
      <vt:lpstr>Прогноз личного результата контрольной работы.</vt:lpstr>
      <vt:lpstr>Выполним   проверку   работы.</vt:lpstr>
      <vt:lpstr>Анализ личного результата.</vt:lpstr>
      <vt:lpstr>Презентация PowerPoint</vt:lpstr>
      <vt:lpstr>Домашнее задание: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Б Ъ Я В Л Е НИ Е !</dc:title>
  <dc:creator>Да</dc:creator>
  <cp:lastModifiedBy>Да</cp:lastModifiedBy>
  <cp:revision>36</cp:revision>
  <dcterms:created xsi:type="dcterms:W3CDTF">2017-02-25T07:37:15Z</dcterms:created>
  <dcterms:modified xsi:type="dcterms:W3CDTF">2017-03-17T10:59:15Z</dcterms:modified>
</cp:coreProperties>
</file>